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1" r:id="rId36"/>
    <p:sldId id="289" r:id="rId37"/>
    <p:sldId id="293" r:id="rId38"/>
    <p:sldId id="290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195" dt="2022-05-20T09:43:22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20T09:43:48.715" v="12966" actId="1076"/>
      <pc:docMkLst>
        <pc:docMk/>
      </pc:docMkLst>
      <pc:sldChg chg="addSp modSp mod">
        <pc:chgData name="Dominique RIGHETTO" userId="512fe077-82ad-424c-88a3-15e852b5861d" providerId="ADAL" clId="{7B29A387-81C3-4DC3-8DD1-E7E42D5484F3}" dt="2022-05-20T09:43:48.715" v="12966" actId="1076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0T09:43:42.653" v="12965" actId="20577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20T08:59:16.804" v="12837"/>
          <ac:spMkLst>
            <pc:docMk/>
            <pc:sldMk cId="2586058810" sldId="256"/>
            <ac:spMk id="3" creationId="{0236A1B4-B8D1-4A72-8E20-0703F54BF1FE}"/>
          </ac:spMkLst>
        </pc:spChg>
        <pc:picChg chg="add mod">
          <ac:chgData name="Dominique RIGHETTO" userId="512fe077-82ad-424c-88a3-15e852b5861d" providerId="ADAL" clId="{7B29A387-81C3-4DC3-8DD1-E7E42D5484F3}" dt="2022-05-20T09:43:35.596" v="12963" actId="1076"/>
          <ac:picMkLst>
            <pc:docMk/>
            <pc:sldMk cId="2586058810" sldId="256"/>
            <ac:picMk id="5" creationId="{94BDB372-8D0C-49D3-9D29-FEEB0411A63E}"/>
          </ac:picMkLst>
        </pc:picChg>
        <pc:picChg chg="add mod">
          <ac:chgData name="Dominique RIGHETTO" userId="512fe077-82ad-424c-88a3-15e852b5861d" providerId="ADAL" clId="{7B29A387-81C3-4DC3-8DD1-E7E42D5484F3}" dt="2022-05-20T09:43:48.715" v="12966" actId="1076"/>
          <ac:picMkLst>
            <pc:docMk/>
            <pc:sldMk cId="2586058810" sldId="256"/>
            <ac:picMk id="7" creationId="{9FA920BC-5813-CF0F-9538-412B4100464E}"/>
          </ac:picMkLst>
        </pc:picChg>
      </pc:sldChg>
      <pc:sldChg chg="addSp delSp modSp mod">
        <pc:chgData name="Dominique RIGHETTO" userId="512fe077-82ad-424c-88a3-15e852b5861d" providerId="ADAL" clId="{7B29A387-81C3-4DC3-8DD1-E7E42D5484F3}" dt="2022-05-08T08:37:16.753" v="12113" actId="33524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08T08:37:16.753" v="12113" actId="33524"/>
          <ac:spMkLst>
            <pc:docMk/>
            <pc:sldMk cId="3571516367" sldId="258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07T12:19:17.837" v="8291" actId="14100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07T16:40:20.475" v="9425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0T07:57:52.206" v="12622" actId="6549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0T07:57:52.206" v="12622" actId="6549"/>
          <ac:spMkLst>
            <pc:docMk/>
            <pc:sldMk cId="2940208079" sldId="259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0T08:58:27.884" v="12835" actId="1076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06T19:38:05.399" v="1813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15T14:46:44.840" v="12496" actId="5793"/>
          <ac:spMkLst>
            <pc:docMk/>
            <pc:sldMk cId="124560355" sldId="262"/>
            <ac:spMk id="3" creationId="{9D5232F9-FD00-464A-9F17-619C91AEF8F3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15T14:47:18.499" v="12518" actId="1076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0T08:57:47.546" v="12832" actId="20577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0T08:51:54.189" v="12777" actId="14100"/>
          <ac:spMkLst>
            <pc:docMk/>
            <pc:sldMk cId="2249700122" sldId="263"/>
            <ac:spMk id="3" creationId="{9D5232F9-FD00-464A-9F17-619C91AEF8F3}"/>
          </ac:spMkLst>
        </pc:spChg>
        <pc:spChg chg="add mod">
          <ac:chgData name="Dominique RIGHETTO" userId="512fe077-82ad-424c-88a3-15e852b5861d" providerId="ADAL" clId="{7B29A387-81C3-4DC3-8DD1-E7E42D5484F3}" dt="2022-05-20T08:52:23.776" v="12782" actId="14100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0T08:56:47.614" v="12804" actId="20577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20T08:58:04.598" v="12834" actId="14100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13T16:03:13.518" v="12340" actId="2057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13T16:03:45.503" v="12341" actId="20577"/>
          <ac:spMkLst>
            <pc:docMk/>
            <pc:sldMk cId="1802634430" sldId="264"/>
            <ac:spMk id="3" creationId="{9D5232F9-FD00-464A-9F17-619C91AEF8F3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0T08:46:01.396" v="12751" actId="20577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13T16:03:54.983" v="12349" actId="6549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0T08:46:01.396" v="12751" actId="20577"/>
          <ac:spMkLst>
            <pc:docMk/>
            <pc:sldMk cId="811712510" sldId="265"/>
            <ac:spMk id="3" creationId="{9D5232F9-FD00-464A-9F17-619C91AEF8F3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mod">
          <ac:chgData name="Dominique RIGHETTO" userId="512fe077-82ad-424c-88a3-15e852b5861d" providerId="ADAL" clId="{7B29A387-81C3-4DC3-8DD1-E7E42D5484F3}" dt="2022-05-06T20:05:01.911" v="3242" actId="14100"/>
          <ac:picMkLst>
            <pc:docMk/>
            <pc:sldMk cId="811712510" sldId="265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13T16:04:09.915" v="12365" actId="6549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13T16:04:09.915" v="12365" actId="6549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07T16:48:21.954" v="9614" actId="5793"/>
          <ac:spMkLst>
            <pc:docMk/>
            <pc:sldMk cId="2598325767" sldId="266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15T15:10:53.014" v="12620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13T16:04:01.805" v="12357" actId="6549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07T11:44:05.362" v="7223" actId="20577"/>
          <ac:spMkLst>
            <pc:docMk/>
            <pc:sldMk cId="2074569496" sldId="267"/>
            <ac:spMk id="3" creationId="{9D5232F9-FD00-464A-9F17-619C91AEF8F3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15T15:10:34.432" v="12616" actId="1076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07T16:49:01.512" v="9631" actId="20577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07T07:08:12.413" v="3451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07T16:49:01.512" v="9631" actId="20577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mod">
          <ac:chgData name="Dominique RIGHETTO" userId="512fe077-82ad-424c-88a3-15e852b5861d" providerId="ADAL" clId="{7B29A387-81C3-4DC3-8DD1-E7E42D5484F3}" dt="2022-05-07T07:14:31.025" v="3948" actId="1076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07T16:50:07.922" v="9643" actId="5793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07T16:50:07.922" v="9643" actId="5793"/>
          <ac:spMkLst>
            <pc:docMk/>
            <pc:sldMk cId="750586328" sldId="269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07T07:49:07.961" v="4935" actId="13822"/>
        <pc:sldMkLst>
          <pc:docMk/>
          <pc:sldMk cId="3198355427" sldId="270"/>
        </pc:sldMkLst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07T07:42:57.270" v="4902" actId="33524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07T07:48:49.813" v="4931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07T07:49:07.961" v="4935" actId="13822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07T16:50:57.303" v="9658" actId="20577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07T16:50:57.303" v="9658" actId="20577"/>
          <ac:spMkLst>
            <pc:docMk/>
            <pc:sldMk cId="3463343363" sldId="271"/>
            <ac:spMk id="3" creationId="{9D5232F9-FD00-464A-9F17-619C91AEF8F3}"/>
          </ac:spMkLst>
        </pc:spChg>
        <pc:spChg chg="add mod">
          <ac:chgData name="Dominique RIGHETTO" userId="512fe077-82ad-424c-88a3-15e852b5861d" providerId="ADAL" clId="{7B29A387-81C3-4DC3-8DD1-E7E42D5484F3}" dt="2022-05-07T08:28:54.137" v="5244" actId="14100"/>
          <ac:spMkLst>
            <pc:docMk/>
            <pc:sldMk cId="3463343363" sldId="271"/>
            <ac:spMk id="12" creationId="{E784F3D9-8C78-4A92-B93E-ECBA6E30B24D}"/>
          </ac:spMkLst>
        </pc:spChg>
        <pc:spChg chg="add mod">
          <ac:chgData name="Dominique RIGHETTO" userId="512fe077-82ad-424c-88a3-15e852b5861d" providerId="ADAL" clId="{7B29A387-81C3-4DC3-8DD1-E7E42D5484F3}" dt="2022-05-07T08:29:14.434" v="5269" actId="13822"/>
          <ac:spMkLst>
            <pc:docMk/>
            <pc:sldMk cId="3463343363" sldId="271"/>
            <ac:spMk id="13" creationId="{9102A638-137E-5050-3561-75B581AB93C2}"/>
          </ac:spMkLst>
        </pc:spChg>
        <pc:picChg chg="add mod">
          <ac:chgData name="Dominique RIGHETTO" userId="512fe077-82ad-424c-88a3-15e852b5861d" providerId="ADAL" clId="{7B29A387-81C3-4DC3-8DD1-E7E42D5484F3}" dt="2022-05-07T08:27:18.837" v="5224" actId="1076"/>
          <ac:picMkLst>
            <pc:docMk/>
            <pc:sldMk cId="3463343363" sldId="271"/>
            <ac:picMk id="8" creationId="{77BDDF93-46DD-CB89-0C1D-06522359DE5C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mod">
          <ac:chgData name="Dominique RIGHETTO" userId="512fe077-82ad-424c-88a3-15e852b5861d" providerId="ADAL" clId="{7B29A387-81C3-4DC3-8DD1-E7E42D5484F3}" dt="2022-05-07T08:27:51.001" v="5233" actId="14100"/>
          <ac:picMkLst>
            <pc:docMk/>
            <pc:sldMk cId="3463343363" sldId="271"/>
            <ac:picMk id="11" creationId="{1AFD8076-72B1-739D-11AF-C4E946CA84DA}"/>
          </ac:picMkLst>
        </pc:picChg>
      </pc:sldChg>
      <pc:sldChg chg="addSp modSp add mod ord modNotesTx">
        <pc:chgData name="Dominique RIGHETTO" userId="512fe077-82ad-424c-88a3-15e852b5861d" providerId="ADAL" clId="{7B29A387-81C3-4DC3-8DD1-E7E42D5484F3}" dt="2022-05-08T08:17:11.918" v="11164" actId="20577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07T09:01:38.144" v="5523" actId="20577"/>
          <ac:spMkLst>
            <pc:docMk/>
            <pc:sldMk cId="964507820" sldId="272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07T08:53:49.120" v="5448" actId="1076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NotesTx">
        <pc:chgData name="Dominique RIGHETTO" userId="512fe077-82ad-424c-88a3-15e852b5861d" providerId="ADAL" clId="{7B29A387-81C3-4DC3-8DD1-E7E42D5484F3}" dt="2022-05-08T08:16:21.294" v="11159" actId="6549"/>
        <pc:sldMkLst>
          <pc:docMk/>
          <pc:sldMk cId="2559941584" sldId="273"/>
        </pc:sldMkLst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07T09:06:57.158" v="5900" actId="20577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07T09:06:49.330" v="5890" actId="20577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07T09:05:37.727" v="5872" actId="1382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07T12:07:00.063" v="8067" actId="1076"/>
        <pc:sldMkLst>
          <pc:docMk/>
          <pc:sldMk cId="2746893799" sldId="274"/>
        </pc:sldMkLst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08T08:16:18.702" v="11158" actId="6549"/>
        <pc:sldMkLst>
          <pc:docMk/>
          <pc:sldMk cId="1246319414" sldId="275"/>
        </pc:sldMkLst>
        <pc:spChg chg="add mod">
          <ac:chgData name="Dominique RIGHETTO" userId="512fe077-82ad-424c-88a3-15e852b5861d" providerId="ADAL" clId="{7B29A387-81C3-4DC3-8DD1-E7E42D5484F3}" dt="2022-05-07T12:08:22.190" v="8077" actId="20577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07T12:08:12.522" v="8074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07T16:52:54.599" v="9673" actId="20577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07T16:52:54.599" v="9673" actId="20577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07T09:26:47.038" v="647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07T09:27:23.210" v="6473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modSp add mod">
        <pc:chgData name="Dominique RIGHETTO" userId="512fe077-82ad-424c-88a3-15e852b5861d" providerId="ADAL" clId="{7B29A387-81C3-4DC3-8DD1-E7E42D5484F3}" dt="2022-05-20T07:59:43.554" v="12625" actId="14100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0T07:59:43.554" v="12625" actId="14100"/>
          <ac:spMkLst>
            <pc:docMk/>
            <pc:sldMk cId="3298944575" sldId="277"/>
            <ac:spMk id="3" creationId="{9D5232F9-FD00-464A-9F17-619C91AEF8F3}"/>
          </ac:spMkLst>
        </pc:spChg>
      </pc:sldChg>
      <pc:sldChg chg="modSp add mod ord modNotesTx">
        <pc:chgData name="Dominique RIGHETTO" userId="512fe077-82ad-424c-88a3-15e852b5861d" providerId="ADAL" clId="{7B29A387-81C3-4DC3-8DD1-E7E42D5484F3}" dt="2022-05-08T08:16:15.038" v="11157" actId="6549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07T12:15:38.925" v="8144" actId="20577"/>
          <ac:spMkLst>
            <pc:docMk/>
            <pc:sldMk cId="1011541450" sldId="278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07T11:46:36.958" v="7287" actId="20577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07T11:50:34.545" v="7565" actId="1076"/>
          <ac:graphicFrameMkLst>
            <pc:docMk/>
            <pc:sldMk cId="1011541450" sldId="278"/>
            <ac:graphicFrameMk id="7" creationId="{B6C1DF45-6B28-5AA8-8DFD-6CBEBBCB4943}"/>
          </ac:graphicFrameMkLst>
        </pc:graphicFrameChg>
      </pc:sldChg>
      <pc:sldChg chg="addSp delSp modSp add mod modNotesTx">
        <pc:chgData name="Dominique RIGHETTO" userId="512fe077-82ad-424c-88a3-15e852b5861d" providerId="ADAL" clId="{7B29A387-81C3-4DC3-8DD1-E7E42D5484F3}" dt="2022-05-08T08:16:08.886" v="11156" actId="6549"/>
        <pc:sldMkLst>
          <pc:docMk/>
          <pc:sldMk cId="754364210" sldId="279"/>
        </pc:sldMkLst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">
          <ac:chgData name="Dominique RIGHETTO" userId="512fe077-82ad-424c-88a3-15e852b5861d" providerId="ADAL" clId="{7B29A387-81C3-4DC3-8DD1-E7E42D5484F3}" dt="2022-05-07T12:30:49.393" v="8463" actId="20577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07T11:51:55.643" v="7575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07T11:53:00.543" v="7585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08T08:16:05.014" v="11155" actId="6549"/>
        <pc:sldMkLst>
          <pc:docMk/>
          <pc:sldMk cId="1202109400" sldId="280"/>
        </pc:sldMkLst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07T12:04:50.734" v="8052" actId="1076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07T12:01:14.038" v="7963" actId="20577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08T08:16:01.504" v="11154" actId="6549"/>
        <pc:sldMkLst>
          <pc:docMk/>
          <pc:sldMk cId="3248190943" sldId="281"/>
        </pc:sldMkLst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07T12:03:37.556" v="7980" actId="20577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07T12:03:19.424" v="7977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08T08:15:58.535" v="11153" actId="6549"/>
        <pc:sldMkLst>
          <pc:docMk/>
          <pc:sldMk cId="2975788951" sldId="282"/>
        </pc:sldMkLst>
        <pc:spChg chg="add mod">
          <ac:chgData name="Dominique RIGHETTO" userId="512fe077-82ad-424c-88a3-15e852b5861d" providerId="ADAL" clId="{7B29A387-81C3-4DC3-8DD1-E7E42D5484F3}" dt="2022-05-07T12:04:00.146" v="7984" actId="20577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07T12:02:58.361" v="797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08T08:15:56.142" v="11152" actId="6549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07T12:05:23.926" v="8056" actId="20577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07T12:05:39.921" v="8059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07T16:54:13.319" v="9688" actId="20577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07T16:54:13.319" v="9688" actId="20577"/>
          <ac:spMkLst>
            <pc:docMk/>
            <pc:sldMk cId="3087517338" sldId="284"/>
            <ac:spMk id="3" creationId="{9D5232F9-FD00-464A-9F17-619C91AEF8F3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08T08:15:50.990" v="11151" actId="6549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08T08:14:03.390" v="11147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08T07:38:04.118" v="10615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mod modGraphic">
          <ac:chgData name="Dominique RIGHETTO" userId="512fe077-82ad-424c-88a3-15e852b5861d" providerId="ADAL" clId="{7B29A387-81C3-4DC3-8DD1-E7E42D5484F3}" dt="2022-05-08T07:40:46.258" v="10650" actId="20577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08T08:15:48.527" v="11150" actId="6549"/>
        <pc:sldMkLst>
          <pc:docMk/>
          <pc:sldMk cId="2063821180" sldId="286"/>
        </pc:sldMkLst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08T08:08:15.508" v="11070" actId="1076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08T08:45:45.369" v="12133" actId="20577"/>
        <pc:sldMkLst>
          <pc:docMk/>
          <pc:sldMk cId="4111348077" sldId="287"/>
        </pc:sldMkLst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08T08:45:45.369" v="12133" actId="20577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08T08:06:34.272" v="11039" actId="1382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08T08:15:44.024" v="11148" actId="6549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08T08:13:33.160" v="11143" actId="6549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08T08:12:35.271" v="11080" actId="167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0T09:01:38.329" v="12856" actId="20577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08T09:30:20.433" v="12301" actId="2057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0T09:01:38.329" v="12856" actId="20577"/>
          <ac:spMkLst>
            <pc:docMk/>
            <pc:sldMk cId="2365769606" sldId="289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modSp add mod">
        <pc:chgData name="Dominique RIGHETTO" userId="512fe077-82ad-424c-88a3-15e852b5861d" providerId="ADAL" clId="{7B29A387-81C3-4DC3-8DD1-E7E42D5484F3}" dt="2022-05-08T08:48:05.905" v="12149" actId="20577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08T08:48:05.905" v="12149" actId="20577"/>
          <ac:spMkLst>
            <pc:docMk/>
            <pc:sldMk cId="1219825491" sldId="290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08T08:29:11.646" v="12008" actId="14100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08T08:36:22.271" v="12072" actId="1076"/>
        <pc:sldMkLst>
          <pc:docMk/>
          <pc:sldMk cId="815263422" sldId="291"/>
        </pc:sldMkLst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0T09:12:17.267" v="12951" actId="1076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0T09:11:08.252" v="12947" actId="20577"/>
          <ac:spMkLst>
            <pc:docMk/>
            <pc:sldMk cId="1092469396" sldId="292"/>
            <ac:spMk id="2" creationId="{0A32731C-311B-46F7-A865-6C3AF6B09A47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0T09:12:17.267" v="12951" actId="1076"/>
          <ac:picMkLst>
            <pc:docMk/>
            <pc:sldMk cId="1092469396" sldId="292"/>
            <ac:picMk id="13" creationId="{CDF5C177-0038-C814-9F02-9D93C2BFA858}"/>
          </ac:picMkLst>
        </pc:picChg>
      </pc:sldChg>
      <pc:sldChg chg="add">
        <pc:chgData name="Dominique RIGHETTO" userId="512fe077-82ad-424c-88a3-15e852b5861d" providerId="ADAL" clId="{7B29A387-81C3-4DC3-8DD1-E7E42D5484F3}" dt="2022-05-08T09:28:00.572" v="12175" actId="2890"/>
        <pc:sldMkLst>
          <pc:docMk/>
          <pc:sldMk cId="1969356322" sldId="293"/>
        </pc:sldMkLst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modSp add mod">
        <pc:chgData name="Dominique RIGHETTO" userId="512fe077-82ad-424c-88a3-15e852b5861d" providerId="ADAL" clId="{7B29A387-81C3-4DC3-8DD1-E7E42D5484F3}" dt="2022-05-20T08:37:38.951" v="12712" actId="20577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0T08:06:34.994" v="12678" actId="27636"/>
          <ac:spMkLst>
            <pc:docMk/>
            <pc:sldMk cId="25528065" sldId="295"/>
            <ac:spMk id="3" creationId="{9D5232F9-FD00-464A-9F17-619C91AEF8F3}"/>
          </ac:spMkLst>
        </pc:spChg>
        <pc:graphicFrameChg chg="add mod modGraphic">
          <ac:chgData name="Dominique RIGHETTO" userId="512fe077-82ad-424c-88a3-15e852b5861d" providerId="ADAL" clId="{7B29A387-81C3-4DC3-8DD1-E7E42D5484F3}" dt="2022-05-20T08:37:38.951" v="12712" actId="2057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/>
      <dgm:t>
        <a:bodyPr/>
        <a:lstStyle/>
        <a:p>
          <a:r>
            <a:rPr lang="en-US" dirty="0"/>
            <a:t>Moderns' application provide rich front end mainly based on JavaScript in which interesting data are stored in browser Local/Session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/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/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/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/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/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Local/Session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righettod/voxxeddays-lux-2022/blob/main/DemoCSP.mp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secure-headers/#http-strict-transport-security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en.wikipedia.org/wiki/Phish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browser-market-shar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850" y="2971800"/>
            <a:ext cx="11085962" cy="2585242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850" y="5950957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https://github.com/righettod/voxxeddays-lux-2022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83" y="4038524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83" y="2029015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3 -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/>
          <a:lstStyle/>
          <a:p>
            <a:r>
              <a:rPr lang="en-US" dirty="0"/>
              <a:t>So, how to obtain a summary of available/supported HTTP security headers?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3 - The browser, this </a:t>
            </a:r>
            <a:r>
              <a:rPr lang="en-US"/>
              <a:t>ally from </a:t>
            </a:r>
            <a:r>
              <a:rPr lang="en-US" dirty="0"/>
              <a:t>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/>
          <a:lstStyle/>
          <a:p>
            <a:r>
              <a:rPr lang="en-US" dirty="0"/>
              <a:t>It’s the goal of the OWASP Secure Headers Project </a:t>
            </a:r>
            <a:r>
              <a:rPr lang="en-US" b="1" dirty="0"/>
              <a:t>to centralize, gather and continuously search such information </a:t>
            </a:r>
            <a:r>
              <a:rPr lang="en-US" dirty="0"/>
              <a:t>to always provide the more accurate information…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/>
          <a:lstStyle/>
          <a:p>
            <a:r>
              <a:rPr lang="en-US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dirty="0"/>
              <a:t>Our application is exposed on secure HTTP port 443 on </a:t>
            </a:r>
            <a:r>
              <a:rPr lang="en-US" b="1" dirty="0"/>
              <a:t>myapp</a:t>
            </a:r>
            <a:r>
              <a:rPr lang="en-US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do we ensure that a secure channel is always used to access to our application to prevent an attacker to intercept and see the data exchanged?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CFA98-3609-F8E4-F00B-56EFF2B5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2866039"/>
            <a:ext cx="721143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/>
          <a:lstStyle/>
          <a:p>
            <a:r>
              <a:rPr lang="en-US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Once seen a first time, the browser will remember (until cache is cleared or </a:t>
            </a:r>
            <a:r>
              <a:rPr lang="en-US" b="1" dirty="0"/>
              <a:t>max-age</a:t>
            </a:r>
            <a:r>
              <a:rPr lang="en-US" dirty="0"/>
              <a:t> expire) it and update the protocol to HTTPS before to send any HTTP call even if the user (or script) use HTTP:// protocol explicitly in the URL.</a:t>
            </a:r>
          </a:p>
          <a:p>
            <a:endParaRPr lang="en-US" dirty="0"/>
          </a:p>
          <a:p>
            <a:r>
              <a:rPr lang="en-US" b="1" dirty="0"/>
              <a:t>Format:</a:t>
            </a:r>
          </a:p>
          <a:p>
            <a:r>
              <a:rPr lang="en-US" dirty="0">
                <a:latin typeface="Consolas" panose="020B0609020204030204" pitchFamily="49" charset="0"/>
              </a:rPr>
              <a:t>Strict-Transport-Security: max-age=</a:t>
            </a:r>
            <a:r>
              <a:rPr lang="en-US" b="1" dirty="0">
                <a:latin typeface="Consolas" panose="020B0609020204030204" pitchFamily="49" charset="0"/>
              </a:rPr>
              <a:t>(time in second to apply the instruction)</a:t>
            </a:r>
            <a:r>
              <a:rPr lang="en-US" dirty="0">
                <a:latin typeface="Consolas" panose="020B0609020204030204" pitchFamily="49" charset="0"/>
              </a:rPr>
              <a:t> ; </a:t>
            </a: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b="1" dirty="0" err="1">
                <a:latin typeface="Consolas" panose="020B0609020204030204" pitchFamily="49" charset="0"/>
              </a:rPr>
              <a:t>includeSubDomains</a:t>
            </a:r>
            <a:r>
              <a:rPr lang="en-US" b="1" dirty="0">
                <a:latin typeface="Consolas" panose="020B0609020204030204" pitchFamily="49" charset="0"/>
              </a:rPr>
              <a:t>]</a:t>
            </a:r>
          </a:p>
          <a:p>
            <a:endParaRPr lang="en-US" dirty="0"/>
          </a:p>
          <a:p>
            <a:r>
              <a:rPr lang="en-US" b="1" dirty="0"/>
              <a:t>Example:</a:t>
            </a:r>
          </a:p>
          <a:p>
            <a:r>
              <a:rPr lang="en-US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dirty="0" err="1">
                <a:latin typeface="Consolas" panose="020B0609020204030204" pitchFamily="49" charset="0"/>
              </a:rPr>
              <a:t>includeSubDomains</a:t>
            </a: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the browser converted my call 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r>
              <a:rPr lang="en-US" dirty="0"/>
              <a:t>So, 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015049"/>
            <a:ext cx="1820562" cy="243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stCxn id="15" idx="1"/>
          </p:cNvCxnSpPr>
          <p:nvPr/>
        </p:nvCxnSpPr>
        <p:spPr>
          <a:xfrm flipH="1">
            <a:off x="2463800" y="2346587"/>
            <a:ext cx="2989649" cy="4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>
                <a:hlinkClick r:id="rId2"/>
              </a:rPr>
              <a:t>phishing</a:t>
            </a:r>
            <a:r>
              <a:rPr lang="en-US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Challenge: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do we prevent any site outside our domain / sub domain to load our resources?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DDF93-46DD-CB89-0C1D-06522359D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2215979"/>
            <a:ext cx="5789268" cy="3226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D8076-72B1-739D-11AF-C4E946CA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59" y="2215980"/>
            <a:ext cx="5713306" cy="3455936"/>
          </a:xfrm>
          <a:prstGeom prst="rect">
            <a:avLst/>
          </a:prstGeom>
        </p:spPr>
      </p:pic>
      <p:sp>
        <p:nvSpPr>
          <p:cNvPr id="12" name="Ribbon: Tilted Up 11">
            <a:extLst>
              <a:ext uri="{FF2B5EF4-FFF2-40B4-BE49-F238E27FC236}">
                <a16:creationId xmlns:a16="http://schemas.microsoft.com/office/drawing/2014/main" id="{E784F3D9-8C78-4A92-B93E-ECBA6E30B24D}"/>
              </a:ext>
            </a:extLst>
          </p:cNvPr>
          <p:cNvSpPr/>
          <p:nvPr/>
        </p:nvSpPr>
        <p:spPr>
          <a:xfrm>
            <a:off x="356048" y="2619632"/>
            <a:ext cx="2107752" cy="724930"/>
          </a:xfrm>
          <a:prstGeom prst="ribbon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Official</a:t>
            </a:r>
          </a:p>
        </p:txBody>
      </p:sp>
      <p:sp>
        <p:nvSpPr>
          <p:cNvPr id="13" name="Ribbon: Tilted Up 12">
            <a:extLst>
              <a:ext uri="{FF2B5EF4-FFF2-40B4-BE49-F238E27FC236}">
                <a16:creationId xmlns:a16="http://schemas.microsoft.com/office/drawing/2014/main" id="{9102A638-137E-5050-3561-75B581AB93C2}"/>
              </a:ext>
            </a:extLst>
          </p:cNvPr>
          <p:cNvSpPr/>
          <p:nvPr/>
        </p:nvSpPr>
        <p:spPr>
          <a:xfrm>
            <a:off x="6502847" y="2619632"/>
            <a:ext cx="2262211" cy="724930"/>
          </a:xfrm>
          <a:prstGeom prst="ribbon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Malicious</a:t>
            </a:r>
          </a:p>
        </p:txBody>
      </p:sp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i="1" dirty="0"/>
              <a:t>script</a:t>
            </a:r>
            <a:r>
              <a:rPr lang="en-US" dirty="0"/>
              <a:t> and </a:t>
            </a:r>
            <a:r>
              <a:rPr lang="en-US" i="1" dirty="0" err="1"/>
              <a:t>img</a:t>
            </a:r>
            <a:r>
              <a:rPr lang="en-US" dirty="0"/>
              <a:t> tags)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Format:</a:t>
            </a:r>
          </a:p>
          <a:p>
            <a:r>
              <a:rPr lang="en-US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Example:</a:t>
            </a:r>
          </a:p>
          <a:p>
            <a:r>
              <a:rPr lang="en-US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324802"/>
              </p:ext>
            </p:extLst>
          </p:nvPr>
        </p:nvGraphicFramePr>
        <p:xfrm>
          <a:off x="228943" y="3564630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[1] only the same origin can access to this resource (image here), then [2]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434" y="1280049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/>
              <a:t>Part1 -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All headers presented here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69" y="3307828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49048" y="6199355"/>
            <a:ext cx="650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149849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388973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to define which data must be removed for the domain issuing the header.</a:t>
            </a:r>
          </a:p>
          <a:p>
            <a:r>
              <a:rPr lang="en-US" b="1" dirty="0"/>
              <a:t>Format:</a:t>
            </a:r>
          </a:p>
          <a:p>
            <a:r>
              <a:rPr lang="en-US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r>
              <a:rPr lang="en-US" b="1" dirty="0"/>
              <a:t>Example:</a:t>
            </a:r>
          </a:p>
          <a:p>
            <a:r>
              <a:rPr lang="en-US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736116"/>
              </p:ext>
            </p:extLst>
          </p:nvPr>
        </p:nvGraphicFramePr>
        <p:xfrm>
          <a:off x="144289" y="2841233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341437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904" y="1341437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288323" y="5633609"/>
            <a:ext cx="4827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263610" y="1868917"/>
            <a:ext cx="55146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8848203" y="5519298"/>
            <a:ext cx="3149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921" y="1311441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3995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34" y="1460261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rmAutofit/>
          </a:bodyPr>
          <a:lstStyle/>
          <a:p>
            <a:r>
              <a:rPr lang="en-US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have a </a:t>
            </a:r>
            <a:r>
              <a:rPr lang="en-US"/>
              <a:t>vulnerability allowing </a:t>
            </a:r>
            <a:r>
              <a:rPr lang="en-US" dirty="0"/>
              <a:t>an attacker to inject arbitrary JavaScript code and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It is a </a:t>
            </a:r>
            <a:r>
              <a:rPr lang="en-US" dirty="0">
                <a:hlinkClick r:id="rId2"/>
              </a:rPr>
              <a:t>Cross-site Scripting</a:t>
            </a:r>
            <a:r>
              <a:rPr lang="en-US" dirty="0"/>
              <a:t> (or </a:t>
            </a:r>
            <a:r>
              <a:rPr lang="en-US" dirty="0">
                <a:hlinkClick r:id="rId3"/>
              </a:rPr>
              <a:t>XSS</a:t>
            </a:r>
            <a:r>
              <a:rPr lang="en-US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cannot currently modify the app code base and/or redeploy the application for business </a:t>
            </a:r>
            <a:r>
              <a:rPr lang="en-US" b="1" dirty="0"/>
              <a:t>not </a:t>
            </a:r>
            <a:r>
              <a:rPr lang="en-US" b="1" dirty="0" err="1"/>
              <a:t>negociable</a:t>
            </a:r>
            <a:r>
              <a:rPr lang="en-US" b="1" dirty="0"/>
              <a:t> </a:t>
            </a:r>
            <a:r>
              <a:rPr lang="en-US" dirty="0"/>
              <a:t>reason.</a:t>
            </a:r>
          </a:p>
          <a:p>
            <a:endParaRPr lang="en-US" b="1" dirty="0"/>
          </a:p>
          <a:p>
            <a:r>
              <a:rPr lang="en-US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to define a policy instructing the bowser how it must handle the resources (script, style, image, plugin, framing, network connection and son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dirty="0"/>
              <a:t>Very powerful (and complex by the way) by proposing a large panel of directives to fine tune the browser behavior.</a:t>
            </a:r>
          </a:p>
          <a:p>
            <a:r>
              <a:rPr lang="en-US" b="1" dirty="0"/>
              <a:t>Format:</a:t>
            </a:r>
          </a:p>
          <a:p>
            <a:r>
              <a:rPr lang="en-US" dirty="0">
                <a:latin typeface="Consolas" panose="020B0609020204030204" pitchFamily="49" charset="0"/>
              </a:rPr>
              <a:t>Content-Security-Policy: [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r>
              <a:rPr lang="en-US" b="1" dirty="0"/>
              <a:t>Example:</a:t>
            </a:r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134636" y="448403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19590"/>
              </p:ext>
            </p:extLst>
          </p:nvPr>
        </p:nvGraphicFramePr>
        <p:xfrm>
          <a:off x="160637" y="3690448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  <a:r>
              <a:rPr lang="en-US" b="1" i="1" dirty="0"/>
              <a:t>default-</a:t>
            </a:r>
            <a:r>
              <a:rPr lang="en-US" b="1" i="1" dirty="0" err="1"/>
              <a:t>src</a:t>
            </a:r>
            <a:r>
              <a:rPr lang="en-US" b="1" i="1" dirty="0"/>
              <a:t> 'self'; script-</a:t>
            </a:r>
            <a:r>
              <a:rPr lang="en-US" b="1" i="1" dirty="0" err="1"/>
              <a:t>src</a:t>
            </a:r>
            <a:r>
              <a:rPr lang="en-US" b="1" i="1" dirty="0"/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/>
              <a:t>Part1 -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/>
          </a:bodyPr>
          <a:lstStyle/>
          <a:p>
            <a:r>
              <a:rPr lang="en-US" b="1" dirty="0"/>
              <a:t>What I means by “trap”?</a:t>
            </a:r>
          </a:p>
          <a:p>
            <a:r>
              <a:rPr lang="en-US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2" y="1980501"/>
            <a:ext cx="11508259" cy="4236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  <a:r>
              <a:rPr lang="en-US" b="1" i="1" dirty="0"/>
              <a:t>default-</a:t>
            </a:r>
            <a:r>
              <a:rPr lang="en-US" b="1" i="1" dirty="0" err="1"/>
              <a:t>src</a:t>
            </a:r>
            <a:r>
              <a:rPr lang="en-US" b="1" i="1" dirty="0"/>
              <a:t> 'self'; script-</a:t>
            </a:r>
            <a:r>
              <a:rPr lang="en-US" b="1" i="1" dirty="0" err="1"/>
              <a:t>src</a:t>
            </a:r>
            <a:r>
              <a:rPr lang="en-US" b="1" i="1" dirty="0"/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FINAL PART - Key 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Modern browser provide a large panel of built-in protection that we can leverage.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HTTP security headers are not a “silver bullet” to make an application any attack proof BUT they significantly help reducing the exploitability of a client-side vulnerability.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HTTP security headers can help us to “buy time”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330" y="4203759"/>
            <a:ext cx="3946141" cy="1373257"/>
          </a:xfrm>
          <a:prstGeom prst="rect">
            <a:avLst/>
          </a:prstGeom>
        </p:spPr>
      </p:pic>
      <p:pic>
        <p:nvPicPr>
          <p:cNvPr id="10" name="Graphic 9" descr="Smiling with hearts face with solid fill with solid fill">
            <a:extLst>
              <a:ext uri="{FF2B5EF4-FFF2-40B4-BE49-F238E27FC236}">
                <a16:creationId xmlns:a16="http://schemas.microsoft.com/office/drawing/2014/main" id="{8AE3D71D-62FB-363B-207B-C8D5B9F35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94324" y="34267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Thank you – I’m ready for some sneaky questions…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5" y="1576769"/>
            <a:ext cx="7421791" cy="46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/>
              <a:t>Part1 -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884369" cy="4544113"/>
          </a:xfrm>
        </p:spPr>
        <p:txBody>
          <a:bodyPr/>
          <a:lstStyle/>
          <a:p>
            <a:r>
              <a:rPr lang="en-US" b="1" dirty="0"/>
              <a:t>What is a vulnerability?</a:t>
            </a:r>
          </a:p>
          <a:p>
            <a:r>
              <a:rPr lang="en-US" dirty="0"/>
              <a:t>A vulnerability is just a </a:t>
            </a:r>
            <a:r>
              <a:rPr lang="en-US" b="1" dirty="0"/>
              <a:t>bug</a:t>
            </a:r>
            <a:r>
              <a:rPr lang="en-US" dirty="0"/>
              <a:t> in an application having consequence from a security perspective.</a:t>
            </a:r>
          </a:p>
          <a:p>
            <a:endParaRPr lang="en-US" dirty="0"/>
          </a:p>
          <a:p>
            <a:r>
              <a:rPr lang="en-US" b="1" dirty="0"/>
              <a:t>What is the Exploitation of a Vulnerability?</a:t>
            </a:r>
          </a:p>
          <a:p>
            <a:r>
              <a:rPr lang="en-US" dirty="0"/>
              <a:t>It’s the operation of </a:t>
            </a:r>
            <a:r>
              <a:rPr lang="en-US" b="1" dirty="0"/>
              <a:t>leveraging the bug </a:t>
            </a:r>
            <a:r>
              <a:rPr lang="en-US" dirty="0"/>
              <a:t>to get the application act in an unintended way either to do something or to get something from it (information).</a:t>
            </a:r>
          </a:p>
          <a:p>
            <a:endParaRPr lang="en-US" dirty="0"/>
          </a:p>
          <a:p>
            <a:r>
              <a:rPr lang="en-US" b="1" dirty="0"/>
              <a:t>What is a vulnerability on client side?</a:t>
            </a:r>
          </a:p>
          <a:p>
            <a:r>
              <a:rPr lang="en-US" dirty="0"/>
              <a:t>It’s a </a:t>
            </a:r>
            <a:r>
              <a:rPr lang="en-US" b="1" dirty="0"/>
              <a:t>bug in the front end </a:t>
            </a:r>
            <a:r>
              <a:rPr lang="en-US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/>
              <a:t>Part1 -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b="1" dirty="0"/>
              <a:t>Why I bother you with such vulnerability? Nowadays…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4159009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/>
              <a:t>Part 2 - </a:t>
            </a:r>
            <a:r>
              <a:rPr lang="en-US" dirty="0" err="1"/>
              <a:t>Vulnerabilty</a:t>
            </a:r>
            <a:r>
              <a:rPr lang="en-US" dirty="0"/>
              <a:t>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/>
          <a:lstStyle/>
          <a:p>
            <a:r>
              <a:rPr lang="en-US" b="1" dirty="0"/>
              <a:t>How can we tackle a vulnerability? We can fix it…</a:t>
            </a:r>
          </a:p>
          <a:p>
            <a:endParaRPr lang="en-US" dirty="0"/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5600356" y="6038334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408957"/>
              </p:ext>
            </p:extLst>
          </p:nvPr>
        </p:nvGraphicFramePr>
        <p:xfrm>
          <a:off x="134637" y="1853513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/>
              <a:t>Part 2 - </a:t>
            </a:r>
            <a:r>
              <a:rPr lang="en-US" dirty="0" err="1"/>
              <a:t>Vulnerabilty</a:t>
            </a:r>
            <a:r>
              <a:rPr lang="en-US" dirty="0"/>
              <a:t>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3918380" cy="359293"/>
          </a:xfrm>
        </p:spPr>
        <p:txBody>
          <a:bodyPr>
            <a:normAutofit/>
          </a:bodyPr>
          <a:lstStyle/>
          <a:p>
            <a:r>
              <a:rPr lang="en-US" b="1" dirty="0"/>
              <a:t>Behind the scene of fixing a vulnerability…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4753232" y="6038334"/>
            <a:ext cx="739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“buy this time”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3 -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/>
          <a:lstStyle/>
          <a:p>
            <a:r>
              <a:rPr lang="en-US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Cookies attributes dedicated to security (</a:t>
            </a:r>
            <a:r>
              <a:rPr lang="en-US" dirty="0">
                <a:hlinkClick r:id="rId2"/>
              </a:rPr>
              <a:t>HttpOnly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Secure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dirty="0"/>
              <a:t>Cryptographic </a:t>
            </a:r>
            <a:r>
              <a:rPr lang="en-US" dirty="0">
                <a:hlinkClick r:id="rId4"/>
              </a:rPr>
              <a:t>JavaScript native API</a:t>
            </a:r>
            <a:r>
              <a:rPr lang="en-US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HTTP headers.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/>
              <a:t>Part 3 -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/>
          <a:lstStyle/>
          <a:p>
            <a:r>
              <a:rPr lang="en-US" dirty="0"/>
              <a:t>However, browsers and their web features are moving fast (several releases in a month)…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43BC2D-7F6E-D859-2C3A-A3EDBD33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870147"/>
            <a:ext cx="6565557" cy="48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705</TotalTime>
  <Words>2912</Words>
  <Application>Microsoft Office PowerPoint</Application>
  <PresentationFormat>Widescreen</PresentationFormat>
  <Paragraphs>450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Part1 - Some introduction</vt:lpstr>
      <vt:lpstr>Part1 - Some introduction</vt:lpstr>
      <vt:lpstr>Part1 - Some introduction</vt:lpstr>
      <vt:lpstr>Part1 - Some introduction</vt:lpstr>
      <vt:lpstr>Part 2 - Vulnerabilty common context</vt:lpstr>
      <vt:lpstr>Part 2 - Vulnerabilty common context</vt:lpstr>
      <vt:lpstr>Part 3 - The browser, this ally From a security perspective</vt:lpstr>
      <vt:lpstr>Part 3 - The browser, this ally from a security perspective</vt:lpstr>
      <vt:lpstr>Part 3 - The browser, this ally from a security perspective</vt:lpstr>
      <vt:lpstr>Part 3 - The browser, this ally from a security perspective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demonstration</vt:lpstr>
      <vt:lpstr>FINAL PART - Key points</vt:lpstr>
      <vt:lpstr>References</vt:lpstr>
      <vt:lpstr>Thank you – I’m ready for some sneaky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2022-05-20T09:43:50Z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